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84" r:id="rId7"/>
    <p:sldId id="265" r:id="rId8"/>
    <p:sldId id="270" r:id="rId9"/>
    <p:sldId id="268" r:id="rId10"/>
    <p:sldId id="273" r:id="rId11"/>
    <p:sldId id="285" r:id="rId12"/>
    <p:sldId id="290" r:id="rId13"/>
    <p:sldId id="275" r:id="rId14"/>
    <p:sldId id="291" r:id="rId15"/>
    <p:sldId id="283" r:id="rId16"/>
    <p:sldId id="28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57"/>
    <a:srgbClr val="44546B"/>
    <a:srgbClr val="4473C5"/>
    <a:srgbClr val="C4CBD1"/>
    <a:srgbClr val="F1F4FB"/>
    <a:srgbClr val="D8DCE0"/>
    <a:srgbClr val="E3F1F2"/>
    <a:srgbClr val="3762AF"/>
    <a:srgbClr val="7996D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08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93AE-BD0E-450E-BA7A-ABD3A3369BC6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9C07E-F3C6-4307-AD98-4D6E94369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9C07E-F3C6-4307-AD98-4D6E943690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9C07E-F3C6-4307-AD98-4D6E943690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9C07E-F3C6-4307-AD98-4D6E943690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9C07E-F3C6-4307-AD98-4D6E943690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8DD74-9B2D-4B2D-B6DC-DFC9B326D73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657907" y="1075989"/>
            <a:ext cx="7175411" cy="4698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348267" y="1075989"/>
            <a:ext cx="2309641" cy="469827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8"/>
          <p:cNvSpPr txBox="1"/>
          <p:nvPr userDrawn="1"/>
        </p:nvSpPr>
        <p:spPr>
          <a:xfrm>
            <a:off x="1940250" y="2510006"/>
            <a:ext cx="1107750" cy="561694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PART</a:t>
            </a:r>
            <a:endParaRPr lang="en-GB" altLang="zh-CN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" name="矩形 29"/>
          <p:cNvSpPr>
            <a:spLocks noChangeArrowheads="1"/>
          </p:cNvSpPr>
          <p:nvPr userDrawn="1"/>
        </p:nvSpPr>
        <p:spPr bwMode="auto">
          <a:xfrm>
            <a:off x="2066571" y="3516344"/>
            <a:ext cx="83613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+mn-lt"/>
              </a:rPr>
              <a:t>岗位经历</a:t>
            </a:r>
            <a:endParaRPr lang="en-US" altLang="zh-CN" sz="2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867067" y="1409411"/>
            <a:ext cx="1279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spc="600" dirty="0">
                <a:solidFill>
                  <a:schemeClr val="bg1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01</a:t>
            </a:r>
            <a:endParaRPr lang="zh-CN" altLang="en-US" sz="8000" spc="600" dirty="0">
              <a:solidFill>
                <a:schemeClr val="bg1"/>
              </a:solidFill>
              <a:latin typeface="Impact" panose="020B080603090205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657907" y="1075989"/>
            <a:ext cx="7175411" cy="4698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348267" y="1075989"/>
            <a:ext cx="2309641" cy="469827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8"/>
          <p:cNvSpPr txBox="1"/>
          <p:nvPr userDrawn="1"/>
        </p:nvSpPr>
        <p:spPr>
          <a:xfrm>
            <a:off x="1940250" y="2510006"/>
            <a:ext cx="1107750" cy="561694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PART</a:t>
            </a:r>
            <a:endParaRPr lang="en-GB" altLang="zh-CN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" name="矩形 29"/>
          <p:cNvSpPr>
            <a:spLocks noChangeArrowheads="1"/>
          </p:cNvSpPr>
          <p:nvPr userDrawn="1"/>
        </p:nvSpPr>
        <p:spPr bwMode="auto">
          <a:xfrm>
            <a:off x="2066571" y="3516344"/>
            <a:ext cx="83613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+mn-lt"/>
              </a:rPr>
              <a:t>岗位经历</a:t>
            </a:r>
            <a:endParaRPr lang="en-US" altLang="zh-CN" sz="2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805352" y="1409411"/>
            <a:ext cx="1402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spc="600" dirty="0">
                <a:solidFill>
                  <a:schemeClr val="bg1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02</a:t>
            </a:r>
            <a:endParaRPr lang="zh-CN" altLang="en-US" sz="8000" spc="600" dirty="0">
              <a:solidFill>
                <a:schemeClr val="bg1"/>
              </a:solidFill>
              <a:latin typeface="Impact" panose="020B080603090205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657907" y="1075989"/>
            <a:ext cx="7175411" cy="4698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348267" y="1075989"/>
            <a:ext cx="2309641" cy="469827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8"/>
          <p:cNvSpPr txBox="1"/>
          <p:nvPr userDrawn="1"/>
        </p:nvSpPr>
        <p:spPr>
          <a:xfrm>
            <a:off x="1940250" y="2510006"/>
            <a:ext cx="1107750" cy="561694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PART</a:t>
            </a:r>
            <a:endParaRPr lang="en-GB" altLang="zh-CN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" name="矩形 29"/>
          <p:cNvSpPr>
            <a:spLocks noChangeArrowheads="1"/>
          </p:cNvSpPr>
          <p:nvPr userDrawn="1"/>
        </p:nvSpPr>
        <p:spPr bwMode="auto">
          <a:xfrm>
            <a:off x="2066571" y="3516344"/>
            <a:ext cx="83613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+mn-lt"/>
              </a:rPr>
              <a:t>岗位经历</a:t>
            </a:r>
            <a:endParaRPr lang="en-US" altLang="zh-CN" sz="2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790925" y="1409411"/>
            <a:ext cx="1431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spc="600" dirty="0">
                <a:solidFill>
                  <a:schemeClr val="bg1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03</a:t>
            </a:r>
            <a:endParaRPr lang="zh-CN" altLang="en-US" sz="8000" spc="600" dirty="0">
              <a:solidFill>
                <a:schemeClr val="bg1"/>
              </a:solidFill>
              <a:latin typeface="Impact" panose="020B080603090205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657907" y="1075989"/>
            <a:ext cx="7175411" cy="4698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348267" y="1075989"/>
            <a:ext cx="2309641" cy="469827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8"/>
          <p:cNvSpPr txBox="1"/>
          <p:nvPr userDrawn="1"/>
        </p:nvSpPr>
        <p:spPr>
          <a:xfrm>
            <a:off x="1940250" y="2510006"/>
            <a:ext cx="1107750" cy="561694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PART</a:t>
            </a:r>
            <a:endParaRPr lang="en-GB" altLang="zh-CN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" name="矩形 29"/>
          <p:cNvSpPr>
            <a:spLocks noChangeArrowheads="1"/>
          </p:cNvSpPr>
          <p:nvPr userDrawn="1"/>
        </p:nvSpPr>
        <p:spPr bwMode="auto">
          <a:xfrm>
            <a:off x="2066571" y="3516344"/>
            <a:ext cx="83613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+mn-lt"/>
              </a:rPr>
              <a:t>岗位经历</a:t>
            </a:r>
            <a:endParaRPr lang="en-US" altLang="zh-CN" sz="2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806153" y="1409411"/>
            <a:ext cx="1401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spc="600" dirty="0">
                <a:solidFill>
                  <a:schemeClr val="bg1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04</a:t>
            </a:r>
            <a:endParaRPr lang="zh-CN" altLang="en-US" sz="8000" spc="600" dirty="0">
              <a:solidFill>
                <a:schemeClr val="bg1"/>
              </a:solidFill>
              <a:latin typeface="Impact" panose="020B080603090205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/>
          <p:bldP spid="6" grpId="0"/>
          <p:bldP spid="7" grpId="0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91173" y="0"/>
            <a:ext cx="6168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18" y="454204"/>
            <a:ext cx="5907982" cy="5907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4889" y="1452471"/>
            <a:ext cx="7175411" cy="39675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8267" y="1441345"/>
            <a:ext cx="2309641" cy="3967566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15477" y="1441345"/>
            <a:ext cx="1975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b="1" spc="300" dirty="0">
                <a:solidFill>
                  <a:schemeClr val="bg1"/>
                </a:solidFill>
                <a:latin typeface="思源宋体 CN" panose="02020400000000000000" pitchFamily="18" charset="-122"/>
                <a:ea typeface="造字工房力黑（非商用）常规体" pitchFamily="50" charset="-122"/>
                <a:cs typeface="Aparajita" panose="020B0604020202020204" pitchFamily="34" charset="0"/>
                <a:sym typeface="思源宋体 CN" panose="02020400000000000000" pitchFamily="18" charset="-122"/>
              </a:rPr>
              <a:t>ME</a:t>
            </a:r>
            <a:endParaRPr lang="zh-CN" altLang="en-US" sz="8000" b="1" spc="300" dirty="0">
              <a:solidFill>
                <a:schemeClr val="bg1"/>
              </a:solidFill>
              <a:latin typeface="思源宋体 CN" panose="02020400000000000000" pitchFamily="18" charset="-122"/>
              <a:ea typeface="造字工房力黑（非商用）常规体" pitchFamily="50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4433674" y="3619566"/>
            <a:ext cx="6167457" cy="484119"/>
          </a:xfrm>
          <a:prstGeom prst="rect">
            <a:avLst/>
          </a:prstGeom>
          <a:noFill/>
          <a:effectLst/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44546B">
                    <a:alpha val="85000"/>
                  </a:srgbClr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My resume job </a:t>
            </a:r>
            <a:r>
              <a:rPr lang="en-US" altLang="zh-CN" sz="1200" dirty="0" smtClean="0">
                <a:solidFill>
                  <a:srgbClr val="44546B">
                    <a:alpha val="85000"/>
                  </a:srgbClr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report</a:t>
            </a:r>
            <a:endParaRPr lang="en-US" sz="1200" dirty="0">
              <a:solidFill>
                <a:srgbClr val="44546B">
                  <a:alpha val="85000"/>
                </a:srgbClr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3" name="TextBox 55"/>
          <p:cNvSpPr txBox="1"/>
          <p:nvPr/>
        </p:nvSpPr>
        <p:spPr>
          <a:xfrm>
            <a:off x="1317309" y="2719780"/>
            <a:ext cx="2423808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我的简历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444141" y="3067901"/>
            <a:ext cx="117892" cy="748698"/>
            <a:chOff x="2444141" y="3067901"/>
            <a:chExt cx="117892" cy="748698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503087" y="3133413"/>
              <a:ext cx="0" cy="683186"/>
            </a:xfrm>
            <a:prstGeom prst="line">
              <a:avLst/>
            </a:prstGeom>
            <a:ln w="63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2444141" y="3067901"/>
              <a:ext cx="117892" cy="117892"/>
              <a:chOff x="1697771" y="3366305"/>
              <a:chExt cx="304186" cy="30418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697771" y="3366305"/>
                <a:ext cx="304186" cy="30418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9008" y="3417542"/>
                <a:ext cx="201712" cy="201712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02350" y="3470885"/>
                <a:ext cx="95030" cy="95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</p:grpSp>
      <p:sp>
        <p:nvSpPr>
          <p:cNvPr id="40" name="TextBox 55"/>
          <p:cNvSpPr txBox="1"/>
          <p:nvPr/>
        </p:nvSpPr>
        <p:spPr>
          <a:xfrm>
            <a:off x="4712937" y="1802175"/>
            <a:ext cx="5608930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8000" spc="300" dirty="0">
                <a:solidFill>
                  <a:srgbClr val="222B34">
                    <a:alpha val="10000"/>
                  </a:srgb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MY </a:t>
            </a:r>
            <a:r>
              <a:rPr lang="en-US" altLang="zh-CN" sz="8000" spc="300" dirty="0" smtClean="0">
                <a:solidFill>
                  <a:srgbClr val="222B34">
                    <a:alpha val="10000"/>
                  </a:srgb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RESUME</a:t>
            </a:r>
            <a:endParaRPr lang="zh-CN" altLang="en-US" sz="8000" spc="300" dirty="0">
              <a:solidFill>
                <a:srgbClr val="222B34">
                  <a:alpha val="10000"/>
                </a:srgb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38068" y="2469429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300" dirty="0" smtClean="0">
                <a:solidFill>
                  <a:srgbClr val="374457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宋体 CN" panose="02020400000000000000" pitchFamily="18" charset="-122"/>
              </a:rPr>
              <a:t>赖连庄</a:t>
            </a:r>
            <a:r>
              <a:rPr lang="zh-CN" altLang="en-US" sz="5400" spc="300" dirty="0" smtClean="0">
                <a:solidFill>
                  <a:srgbClr val="374457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宋体 CN" panose="02020400000000000000" pitchFamily="18" charset="-122"/>
              </a:rPr>
              <a:t>简</a:t>
            </a:r>
            <a:r>
              <a:rPr lang="zh-CN" altLang="en-US" sz="5400" spc="300" dirty="0">
                <a:solidFill>
                  <a:srgbClr val="374457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宋体 CN" panose="02020400000000000000" pitchFamily="18" charset="-122"/>
              </a:rPr>
              <a:t>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74" y="1836706"/>
            <a:ext cx="1676400" cy="163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45" y="3816599"/>
            <a:ext cx="852192" cy="1289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30" grpId="0"/>
          <p:bldP spid="32" grpId="0"/>
          <p:bldP spid="33" grpId="0"/>
          <p:bldP spid="40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30" grpId="0"/>
          <p:bldP spid="32" grpId="0"/>
          <p:bldP spid="33" grpId="0"/>
          <p:bldP spid="40" grpId="0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657907" y="1857829"/>
            <a:ext cx="7175411" cy="313459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48267" y="1857829"/>
            <a:ext cx="2309641" cy="3134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3" name="TextBox 48"/>
          <p:cNvSpPr txBox="1"/>
          <p:nvPr/>
        </p:nvSpPr>
        <p:spPr>
          <a:xfrm>
            <a:off x="5656460" y="2492994"/>
            <a:ext cx="3242270" cy="80791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项</a:t>
            </a:r>
            <a:r>
              <a:rPr lang="zh-CN" altLang="en-US" sz="4800" b="1" spc="6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目经验</a:t>
            </a:r>
            <a:endParaRPr lang="zh-CN" altLang="en-US" sz="4800" b="1" spc="600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166966" y="4283878"/>
            <a:ext cx="11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五大履职优势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7599100" y="4283878"/>
            <a:ext cx="107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自我评价</a:t>
            </a:r>
          </a:p>
        </p:txBody>
      </p:sp>
      <p:sp>
        <p:nvSpPr>
          <p:cNvPr id="32" name="Freeform 16"/>
          <p:cNvSpPr/>
          <p:nvPr/>
        </p:nvSpPr>
        <p:spPr bwMode="auto">
          <a:xfrm>
            <a:off x="6030900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4" name="Freeform 16"/>
          <p:cNvSpPr/>
          <p:nvPr/>
        </p:nvSpPr>
        <p:spPr bwMode="auto">
          <a:xfrm>
            <a:off x="7463034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1597091" y="2270752"/>
            <a:ext cx="1810691" cy="1546579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en-US" altLang="zh-CN" sz="9600" spc="600" dirty="0">
                <a:gradFill>
                  <a:gsLst>
                    <a:gs pos="0">
                      <a:srgbClr val="4473C5"/>
                    </a:gs>
                    <a:gs pos="100000">
                      <a:srgbClr val="3762AF"/>
                    </a:gs>
                  </a:gsLst>
                  <a:lin ang="5400000" scaled="1"/>
                </a:gra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03</a:t>
            </a:r>
            <a:endParaRPr lang="en-GB" altLang="zh-CN" sz="9600" spc="600" dirty="0">
              <a:gradFill>
                <a:gsLst>
                  <a:gs pos="0">
                    <a:srgbClr val="4473C5"/>
                  </a:gs>
                  <a:gs pos="100000">
                    <a:srgbClr val="3762AF"/>
                  </a:gs>
                </a:gsLst>
                <a:lin ang="5400000" scaled="1"/>
              </a:gra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6" name="矩形 29"/>
          <p:cNvSpPr>
            <a:spLocks noChangeArrowheads="1"/>
          </p:cNvSpPr>
          <p:nvPr/>
        </p:nvSpPr>
        <p:spPr bwMode="auto">
          <a:xfrm>
            <a:off x="1276578" y="3741303"/>
            <a:ext cx="2451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PART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4917292" y="3383396"/>
            <a:ext cx="4595008" cy="2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虚</a:t>
            </a:r>
            <a:r>
              <a:rPr lang="zh-CN" altLang="en-US" sz="8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拟电厂项目，车联网项目</a:t>
            </a:r>
            <a:r>
              <a:rPr lang="en-US" altLang="zh-CN" sz="8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,EMS</a:t>
            </a:r>
            <a:r>
              <a:rPr lang="zh-CN" altLang="en-US" sz="8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，硬件项目</a:t>
            </a:r>
            <a:endParaRPr lang="zh-CN" altLang="en-US" sz="800" dirty="0">
              <a:solidFill>
                <a:schemeClr val="bg1"/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+mn-ea"/>
              <a:sym typeface="思源宋体 CN" panose="02020400000000000000" pitchFamily="18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807417" y="3314376"/>
            <a:ext cx="81475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7135244" y="3949340"/>
            <a:ext cx="159104" cy="159104"/>
          </a:xfrm>
          <a:custGeom>
            <a:avLst/>
            <a:gdLst>
              <a:gd name="connsiteX0" fmla="*/ 92158 w 353350"/>
              <a:gd name="connsiteY0" fmla="*/ 140861 h 353350"/>
              <a:gd name="connsiteX1" fmla="*/ 176675 w 353350"/>
              <a:gd name="connsiteY1" fmla="*/ 241543 h 353350"/>
              <a:gd name="connsiteX2" fmla="*/ 261192 w 353350"/>
              <a:gd name="connsiteY2" fmla="*/ 140861 h 353350"/>
              <a:gd name="connsiteX3" fmla="*/ 176675 w 353350"/>
              <a:gd name="connsiteY3" fmla="*/ 0 h 353350"/>
              <a:gd name="connsiteX4" fmla="*/ 353350 w 353350"/>
              <a:gd name="connsiteY4" fmla="*/ 176675 h 353350"/>
              <a:gd name="connsiteX5" fmla="*/ 176675 w 353350"/>
              <a:gd name="connsiteY5" fmla="*/ 353350 h 353350"/>
              <a:gd name="connsiteX6" fmla="*/ 0 w 353350"/>
              <a:gd name="connsiteY6" fmla="*/ 176675 h 353350"/>
              <a:gd name="connsiteX7" fmla="*/ 176675 w 353350"/>
              <a:gd name="connsiteY7" fmla="*/ 0 h 3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50" h="353350">
                <a:moveTo>
                  <a:pt x="92158" y="140861"/>
                </a:moveTo>
                <a:lnTo>
                  <a:pt x="176675" y="241543"/>
                </a:lnTo>
                <a:lnTo>
                  <a:pt x="261192" y="140861"/>
                </a:lnTo>
                <a:close/>
                <a:moveTo>
                  <a:pt x="176675" y="0"/>
                </a:moveTo>
                <a:cubicBezTo>
                  <a:pt x="274250" y="0"/>
                  <a:pt x="353350" y="79100"/>
                  <a:pt x="353350" y="176675"/>
                </a:cubicBezTo>
                <a:cubicBezTo>
                  <a:pt x="353350" y="274250"/>
                  <a:pt x="274250" y="353350"/>
                  <a:pt x="176675" y="353350"/>
                </a:cubicBezTo>
                <a:cubicBezTo>
                  <a:pt x="79100" y="353350"/>
                  <a:pt x="0" y="274250"/>
                  <a:pt x="0" y="176675"/>
                </a:cubicBezTo>
                <a:cubicBezTo>
                  <a:pt x="0" y="79100"/>
                  <a:pt x="79100" y="0"/>
                  <a:pt x="176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95" y="2174977"/>
            <a:ext cx="1152117" cy="11259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1" grpId="0" animBg="1"/>
          <p:bldP spid="23" grpId="0"/>
          <p:bldP spid="25" grpId="0"/>
          <p:bldP spid="26" grpId="0"/>
          <p:bldP spid="32" grpId="0" animBg="1"/>
          <p:bldP spid="34" grpId="0" animBg="1"/>
          <p:bldP spid="35" grpId="0"/>
          <p:bldP spid="36" grpId="0"/>
          <p:bldP spid="37" grpId="0"/>
          <p:bldP spid="3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1" grpId="0" animBg="1"/>
          <p:bldP spid="23" grpId="0"/>
          <p:bldP spid="25" grpId="0"/>
          <p:bldP spid="26" grpId="0"/>
          <p:bldP spid="32" grpId="0" animBg="1"/>
          <p:bldP spid="34" grpId="0" animBg="1"/>
          <p:bldP spid="35" grpId="0"/>
          <p:bldP spid="36" grpId="0"/>
          <p:bldP spid="37" grpId="0"/>
          <p:bldP spid="3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5"/>
          <p:cNvSpPr txBox="1"/>
          <p:nvPr/>
        </p:nvSpPr>
        <p:spPr>
          <a:xfrm>
            <a:off x="4083923" y="1531730"/>
            <a:ext cx="5319190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VPP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虚拟电厂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- APP</a:t>
            </a:r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下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载搜索：工泰有序充电</a:t>
            </a:r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r>
              <a:rPr lang="en-US" altLang="zh-CN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 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小程序搜索：工泰新能源</a:t>
            </a:r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电站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9962" y="2581613"/>
            <a:ext cx="4225575" cy="360947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工</a:t>
            </a:r>
            <a:r>
              <a:rPr lang="zh-CN" altLang="en-US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泰安全有序充电</a:t>
            </a:r>
            <a:endParaRPr lang="zh-CN" altLang="en-US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083923" y="3053321"/>
            <a:ext cx="4017652" cy="329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●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电车太多，会对国家电网造成负荷，所以用到有序充电＋小直流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21kw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方案，车桩握手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pwm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宽频脉冲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用系统去控制充电桩输出功率大小，运用核心算法去调度充电桩订单充电！当汽车接入的充电桩数量过多的时候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在小区变压器不扩容不增容的情况下，需要停止充电桩活动或者降低充电桩功率实现有序充电，降低电网负荷。点配电网，用户，充电桩以及电动汽车之间进行充分的信息交互和分层控制，全面感知配变负荷变化趋势，动态调整充电时间和功率，优化配变负荷运行曲线，实现削峰填谷。既满足用户充电需求，又提升了配电网和发电设备的利用率，降低了电网和发电设备投资。把充电桩功率平均到整个夜晚，实现智能有序调度。交流充电桩的有序充电管理系统和有序充电方法，包括手机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APP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、边缘采集器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GT800,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充电桩、平台大脑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后台系统调度中心的实时调度，解决方案内容太多！简历无法详细写，如果想了解请看我卖方案的解决方案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！！汽车其实是个大型的储能电池设备，后期可以接入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V2G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充电桩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402051" y="2581613"/>
            <a:ext cx="2426369" cy="360947"/>
            <a:chOff x="6954252" y="2581613"/>
            <a:chExt cx="2426369" cy="360947"/>
          </a:xfrm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grpSpPr>
        <p:cxnSp>
          <p:nvCxnSpPr>
            <p:cNvPr id="15" name="直接连接符 14"/>
            <p:cNvCxnSpPr/>
            <p:nvPr/>
          </p:nvCxnSpPr>
          <p:spPr>
            <a:xfrm>
              <a:off x="6978316" y="2930530"/>
              <a:ext cx="2402305" cy="0"/>
            </a:xfrm>
            <a:prstGeom prst="line">
              <a:avLst/>
            </a:prstGeom>
            <a:ln w="28575">
              <a:solidFill>
                <a:srgbClr val="445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6954252" y="2581613"/>
              <a:ext cx="1383631" cy="360947"/>
            </a:xfrm>
            <a:prstGeom prst="rect">
              <a:avLst/>
            </a:prstGeom>
            <a:solidFill>
              <a:srgbClr val="445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" panose="02020400000000000000" pitchFamily="18" charset="-122"/>
                  <a:ea typeface="Adobe 黑体 Std R" panose="020B0400000000000000" pitchFamily="34" charset="-122"/>
                  <a:cs typeface="Aparajita" panose="020B0604020202020204" pitchFamily="34" charset="0"/>
                  <a:sym typeface="思源宋体 CN" panose="02020400000000000000" pitchFamily="18" charset="-122"/>
                </a:rPr>
                <a:t>第二优势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41" y="3194190"/>
            <a:ext cx="1580145" cy="23518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5"/>
          <p:cNvSpPr txBox="1"/>
          <p:nvPr/>
        </p:nvSpPr>
        <p:spPr>
          <a:xfrm>
            <a:off x="3964653" y="1351280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VPP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虚拟电厂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3841" y="1351280"/>
            <a:ext cx="4225575" cy="360947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工</a:t>
            </a:r>
            <a:r>
              <a:rPr lang="zh-CN" altLang="en-US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泰安全有序充电</a:t>
            </a:r>
            <a:endParaRPr lang="zh-CN" altLang="en-US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5" y="1878496"/>
            <a:ext cx="1638908" cy="35509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06" y="1878496"/>
            <a:ext cx="1708511" cy="3701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9" y="1908743"/>
            <a:ext cx="1680591" cy="3641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36" y="2087707"/>
            <a:ext cx="1879737" cy="33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车联网项目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6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9962" y="2581613"/>
            <a:ext cx="2763615" cy="360947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UBI</a:t>
            </a:r>
            <a:r>
              <a:rPr lang="zh-CN" altLang="en-US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保险</a:t>
            </a:r>
            <a:endParaRPr lang="zh-CN" altLang="en-US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3917397" y="3142773"/>
            <a:ext cx="4017652" cy="260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产品的核心：提高驾驶员的驾驶行为，降低交通事故率和保费，引入各种措施激励改进驾驶员驾驶行为，并通过智能硬件获取的驾驶数据给他们驾驶行为打分，叮当驾驶分（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个维度）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=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急加速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+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急减速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+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急转弯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+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急刹车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+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疲劳驾驶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~95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分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(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典型场景为新能源汽车加速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100KM/s)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，基于后期数据量得增加，算法会不断演变，后期可以衍生出更多围绕“驾驶行为得分”开发出更多的版本迭代功能，通过物联网边缘计算智能化传感器设备，运用“数字銮生”技术，以车行行驶数据作为依据模拟仿真过程，通过传感器设备不断上报汽车的行驶感知数据流到手机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app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，以数据和算法为驱动，反馈到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BI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数据大屏幕构建多维度可视化数据分析模型，构建数字资产，通过对汽车驾驶数据和车主行为数据的分析和数据治理，分析汽车驾驶行为和汽车金融保险方案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954252" y="2581613"/>
            <a:ext cx="3862139" cy="360947"/>
            <a:chOff x="6954252" y="2581613"/>
            <a:chExt cx="3862139" cy="360947"/>
          </a:xfrm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grpSpPr>
        <p:cxnSp>
          <p:nvCxnSpPr>
            <p:cNvPr id="15" name="直接连接符 14"/>
            <p:cNvCxnSpPr/>
            <p:nvPr/>
          </p:nvCxnSpPr>
          <p:spPr>
            <a:xfrm>
              <a:off x="6978316" y="2930530"/>
              <a:ext cx="3838075" cy="0"/>
            </a:xfrm>
            <a:prstGeom prst="line">
              <a:avLst/>
            </a:prstGeom>
            <a:ln w="28575">
              <a:solidFill>
                <a:srgbClr val="445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6954252" y="2581613"/>
              <a:ext cx="1383631" cy="360947"/>
            </a:xfrm>
            <a:prstGeom prst="rect">
              <a:avLst/>
            </a:prstGeom>
            <a:solidFill>
              <a:srgbClr val="445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83" y="3070787"/>
            <a:ext cx="2197770" cy="2197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53" y="1132475"/>
            <a:ext cx="1629611" cy="16296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6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5"/>
          <p:cNvSpPr txBox="1"/>
          <p:nvPr/>
        </p:nvSpPr>
        <p:spPr>
          <a:xfrm>
            <a:off x="3964653" y="1351280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硬件项目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3841" y="1351280"/>
            <a:ext cx="4225575" cy="360947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AI+</a:t>
            </a:r>
            <a:r>
              <a:rPr lang="zh-CN" altLang="en-US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众多硬件项目</a:t>
            </a:r>
            <a:endParaRPr lang="zh-CN" altLang="en-US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59" y="1958009"/>
            <a:ext cx="2556842" cy="3409122"/>
          </a:xfrm>
          <a:prstGeom prst="rect">
            <a:avLst/>
          </a:prstGeom>
        </p:spPr>
      </p:pic>
      <p:sp>
        <p:nvSpPr>
          <p:cNvPr id="9" name="TextBox 55"/>
          <p:cNvSpPr txBox="1"/>
          <p:nvPr/>
        </p:nvSpPr>
        <p:spPr>
          <a:xfrm>
            <a:off x="6780739" y="2090088"/>
            <a:ext cx="3188209" cy="36702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1 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元</a:t>
            </a:r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器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件采购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+</a:t>
            </a:r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供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应商对接，</a:t>
            </a:r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endParaRPr lang="en-US" altLang="zh-CN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2 PCB+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对接嘉立创量产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PCB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板子，周边贴片厂贴片</a:t>
            </a:r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endParaRPr lang="en-US" altLang="zh-CN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3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程序固件刷机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+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购买外壳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+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组装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+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测试</a:t>
            </a:r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+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量产</a:t>
            </a:r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endParaRPr lang="en-US" altLang="zh-CN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4 </a:t>
            </a:r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软硬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件对接测试</a:t>
            </a:r>
            <a:endParaRPr lang="en-US" altLang="zh-CN" dirty="0" smtClean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endParaRPr lang="en-US" altLang="zh-CN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  <a:p>
            <a:r>
              <a:rPr lang="en-US" altLang="zh-CN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5 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制作软件硬件产品手册，规格书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00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657907" y="1075989"/>
            <a:ext cx="7175411" cy="46982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8267" y="1075989"/>
            <a:ext cx="2309641" cy="469827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1536368" y="193663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小 结 </a:t>
            </a:r>
            <a:r>
              <a:rPr lang="en-US" altLang="zh-CN" sz="2800" b="1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/ </a:t>
            </a:r>
            <a:r>
              <a:rPr lang="en-US" altLang="zh-CN" sz="28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SUMMARY</a:t>
            </a:r>
            <a:endParaRPr lang="zh-CN" altLang="en-US" sz="2800" dirty="0">
              <a:solidFill>
                <a:schemeClr val="bg1"/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01643" y="1705805"/>
            <a:ext cx="628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Iog.com.cn/blog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（部分具体文档查看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BLOG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699446" y="3095572"/>
            <a:ext cx="225607" cy="225607"/>
          </a:xfrm>
          <a:custGeom>
            <a:avLst/>
            <a:gdLst>
              <a:gd name="connsiteX0" fmla="*/ 92158 w 353350"/>
              <a:gd name="connsiteY0" fmla="*/ 140861 h 353350"/>
              <a:gd name="connsiteX1" fmla="*/ 176675 w 353350"/>
              <a:gd name="connsiteY1" fmla="*/ 241543 h 353350"/>
              <a:gd name="connsiteX2" fmla="*/ 261192 w 353350"/>
              <a:gd name="connsiteY2" fmla="*/ 140861 h 353350"/>
              <a:gd name="connsiteX3" fmla="*/ 176675 w 353350"/>
              <a:gd name="connsiteY3" fmla="*/ 0 h 353350"/>
              <a:gd name="connsiteX4" fmla="*/ 353350 w 353350"/>
              <a:gd name="connsiteY4" fmla="*/ 176675 h 353350"/>
              <a:gd name="connsiteX5" fmla="*/ 176675 w 353350"/>
              <a:gd name="connsiteY5" fmla="*/ 353350 h 353350"/>
              <a:gd name="connsiteX6" fmla="*/ 0 w 353350"/>
              <a:gd name="connsiteY6" fmla="*/ 176675 h 353350"/>
              <a:gd name="connsiteX7" fmla="*/ 176675 w 353350"/>
              <a:gd name="connsiteY7" fmla="*/ 0 h 3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50" h="353350">
                <a:moveTo>
                  <a:pt x="92158" y="140861"/>
                </a:moveTo>
                <a:lnTo>
                  <a:pt x="176675" y="241543"/>
                </a:lnTo>
                <a:lnTo>
                  <a:pt x="261192" y="140861"/>
                </a:lnTo>
                <a:close/>
                <a:moveTo>
                  <a:pt x="176675" y="0"/>
                </a:moveTo>
                <a:cubicBezTo>
                  <a:pt x="274250" y="0"/>
                  <a:pt x="353350" y="79100"/>
                  <a:pt x="353350" y="176675"/>
                </a:cubicBezTo>
                <a:cubicBezTo>
                  <a:pt x="353350" y="274250"/>
                  <a:pt x="274250" y="353350"/>
                  <a:pt x="176675" y="353350"/>
                </a:cubicBezTo>
                <a:cubicBezTo>
                  <a:pt x="79100" y="353350"/>
                  <a:pt x="0" y="274250"/>
                  <a:pt x="0" y="176675"/>
                </a:cubicBezTo>
                <a:cubicBezTo>
                  <a:pt x="0" y="79100"/>
                  <a:pt x="79100" y="0"/>
                  <a:pt x="176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1536368" y="3534821"/>
            <a:ext cx="1773424" cy="5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有自驱动力，对新能源，</a:t>
            </a:r>
            <a:r>
              <a:rPr lang="en-US" altLang="zh-CN" sz="1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AI </a:t>
            </a:r>
            <a:r>
              <a:rPr lang="zh-CN" altLang="en-US" sz="1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汽车 摄影感兴趣</a:t>
            </a:r>
            <a:endParaRPr lang="zh-CN" altLang="en-US" sz="1000" dirty="0">
              <a:solidFill>
                <a:schemeClr val="bg1"/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+mn-ea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43" y="2287340"/>
            <a:ext cx="4622850" cy="32962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2" grpId="0" animBg="1"/>
          <p:bldP spid="26" grpId="0"/>
          <p:bldP spid="25" grpId="0"/>
          <p:bldP spid="48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2" grpId="0" animBg="1"/>
          <p:bldP spid="26" grpId="0"/>
          <p:bldP spid="25" grpId="0"/>
          <p:bldP spid="48" grpId="0" animBg="1"/>
          <p:bldP spid="4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57908" y="1441345"/>
            <a:ext cx="7175411" cy="39675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8267" y="1441345"/>
            <a:ext cx="2309641" cy="3967566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15477" y="1761325"/>
            <a:ext cx="1975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b="1" spc="300" dirty="0">
                <a:solidFill>
                  <a:schemeClr val="bg1"/>
                </a:solidFill>
                <a:latin typeface="思源宋体 CN" panose="02020400000000000000" pitchFamily="18" charset="-122"/>
                <a:ea typeface="造字工房力黑（非商用）常规体" pitchFamily="50" charset="-122"/>
                <a:cs typeface="Aparajita" panose="020B0604020202020204" pitchFamily="34" charset="0"/>
                <a:sym typeface="思源宋体 CN" panose="02020400000000000000" pitchFamily="18" charset="-122"/>
              </a:rPr>
              <a:t>ME</a:t>
            </a:r>
            <a:endParaRPr lang="zh-CN" altLang="en-US" sz="8000" b="1" spc="300" dirty="0">
              <a:solidFill>
                <a:schemeClr val="bg1"/>
              </a:solidFill>
              <a:latin typeface="思源宋体 CN" panose="02020400000000000000" pitchFamily="18" charset="-122"/>
              <a:ea typeface="造字工房力黑（非商用）常规体" pitchFamily="50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3" name="TextBox 55"/>
          <p:cNvSpPr txBox="1"/>
          <p:nvPr/>
        </p:nvSpPr>
        <p:spPr>
          <a:xfrm>
            <a:off x="1317309" y="2719780"/>
            <a:ext cx="2423808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我的简历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444141" y="3067901"/>
            <a:ext cx="117892" cy="748698"/>
            <a:chOff x="2444141" y="3067901"/>
            <a:chExt cx="117892" cy="748698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503087" y="3133413"/>
              <a:ext cx="0" cy="683186"/>
            </a:xfrm>
            <a:prstGeom prst="line">
              <a:avLst/>
            </a:prstGeom>
            <a:ln w="63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2444141" y="3067901"/>
              <a:ext cx="117892" cy="117892"/>
              <a:chOff x="1697771" y="3366305"/>
              <a:chExt cx="304186" cy="30418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697771" y="3366305"/>
                <a:ext cx="304186" cy="30418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9008" y="3417542"/>
                <a:ext cx="201712" cy="201712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02350" y="3470885"/>
                <a:ext cx="95030" cy="95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</p:grpSp>
      <p:sp>
        <p:nvSpPr>
          <p:cNvPr id="40" name="TextBox 55"/>
          <p:cNvSpPr txBox="1"/>
          <p:nvPr/>
        </p:nvSpPr>
        <p:spPr>
          <a:xfrm>
            <a:off x="4406780" y="1596395"/>
            <a:ext cx="5608930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8000" spc="300" dirty="0" smtClean="0">
                <a:solidFill>
                  <a:srgbClr val="222B34">
                    <a:alpha val="10000"/>
                  </a:srgb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THANK YOU</a:t>
            </a:r>
            <a:endParaRPr lang="zh-CN" altLang="en-US" sz="8000" spc="300" dirty="0">
              <a:solidFill>
                <a:srgbClr val="222B34">
                  <a:alpha val="10000"/>
                </a:srgb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6780" y="2732040"/>
            <a:ext cx="410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300" dirty="0">
                <a:solidFill>
                  <a:srgbClr val="374457"/>
                </a:solidFill>
                <a:latin typeface="思源宋体 CN" panose="02020400000000000000" pitchFamily="18" charset="-122"/>
                <a:ea typeface="造字工房力黑（非商用）常规体" pitchFamily="50" charset="-122"/>
                <a:sym typeface="思源宋体 CN" panose="02020400000000000000" pitchFamily="18" charset="-122"/>
              </a:rPr>
              <a:t>谢谢您的观看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95" y="3816599"/>
            <a:ext cx="815035" cy="12336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30" grpId="0"/>
          <p:bldP spid="33" grpId="0"/>
          <p:bldP spid="40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30" grpId="0"/>
          <p:bldP spid="33" grpId="0"/>
          <p:bldP spid="40" grpId="0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3657908" y="1863594"/>
            <a:ext cx="3580174" cy="1558032"/>
            <a:chOff x="3657908" y="1863594"/>
            <a:chExt cx="3580174" cy="1558032"/>
          </a:xfrm>
        </p:grpSpPr>
        <p:sp>
          <p:nvSpPr>
            <p:cNvPr id="65" name="矩形 64"/>
            <p:cNvSpPr/>
            <p:nvPr/>
          </p:nvSpPr>
          <p:spPr>
            <a:xfrm>
              <a:off x="3657908" y="1863594"/>
              <a:ext cx="3580174" cy="1558032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2" name="Title 1"/>
            <p:cNvSpPr txBox="1"/>
            <p:nvPr/>
          </p:nvSpPr>
          <p:spPr>
            <a:xfrm>
              <a:off x="4955316" y="2403578"/>
              <a:ext cx="1874480" cy="506378"/>
            </a:xfrm>
            <a:prstGeom prst="rect">
              <a:avLst/>
            </a:prstGeom>
            <a:noFill/>
            <a:effectLst/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zh-CN" altLang="en-US" sz="2400" b="1" spc="3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岗位经历</a:t>
              </a:r>
              <a:endParaRPr lang="en-US" sz="2400" b="1" spc="3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3" name="TextBox 91"/>
            <p:cNvSpPr txBox="1">
              <a:spLocks noChangeArrowheads="1"/>
            </p:cNvSpPr>
            <p:nvPr/>
          </p:nvSpPr>
          <p:spPr bwMode="auto">
            <a:xfrm>
              <a:off x="5003444" y="2785542"/>
              <a:ext cx="1152116" cy="23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308" tIns="36154" rIns="72308" bIns="3615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思源宋体 CN" panose="02020400000000000000" pitchFamily="18" charset="-122"/>
                </a:rPr>
                <a:t>干了些什么事情</a:t>
              </a:r>
            </a:p>
          </p:txBody>
        </p:sp>
        <p:sp>
          <p:nvSpPr>
            <p:cNvPr id="37" name="Title 1"/>
            <p:cNvSpPr txBox="1"/>
            <p:nvPr/>
          </p:nvSpPr>
          <p:spPr>
            <a:xfrm>
              <a:off x="3988374" y="2506860"/>
              <a:ext cx="936944" cy="36279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25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en-US" altLang="zh-CN" sz="48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01</a:t>
              </a:r>
              <a:endParaRPr lang="en-US" sz="48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68080" y="1863594"/>
            <a:ext cx="3580174" cy="1558032"/>
            <a:chOff x="7268080" y="1863594"/>
            <a:chExt cx="3580174" cy="1558032"/>
          </a:xfrm>
        </p:grpSpPr>
        <p:sp>
          <p:nvSpPr>
            <p:cNvPr id="67" name="矩形 66"/>
            <p:cNvSpPr/>
            <p:nvPr/>
          </p:nvSpPr>
          <p:spPr>
            <a:xfrm>
              <a:off x="7268080" y="1863594"/>
              <a:ext cx="3580174" cy="1558032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9" name="Title 1"/>
            <p:cNvSpPr txBox="1"/>
            <p:nvPr/>
          </p:nvSpPr>
          <p:spPr>
            <a:xfrm>
              <a:off x="8586511" y="2403578"/>
              <a:ext cx="1874480" cy="506378"/>
            </a:xfrm>
            <a:prstGeom prst="rect">
              <a:avLst/>
            </a:prstGeom>
            <a:noFill/>
            <a:effectLst/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zh-CN" altLang="en-US" sz="2400" b="1" spc="3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工</a:t>
              </a:r>
              <a:r>
                <a:rPr lang="zh-CN" altLang="en-US" sz="2400" b="1" spc="300" dirty="0" smtClean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作技能</a:t>
              </a:r>
              <a:endParaRPr lang="zh-CN" altLang="en-US" sz="2400" b="1" spc="3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70" name="TextBox 91"/>
            <p:cNvSpPr txBox="1">
              <a:spLocks noChangeArrowheads="1"/>
            </p:cNvSpPr>
            <p:nvPr/>
          </p:nvSpPr>
          <p:spPr bwMode="auto">
            <a:xfrm>
              <a:off x="8634639" y="2785542"/>
              <a:ext cx="1152116" cy="23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308" tIns="36154" rIns="72308" bIns="3615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思源宋体 CN" panose="02020400000000000000" pitchFamily="18" charset="-122"/>
                </a:rPr>
                <a:t>干得怎么样</a:t>
              </a:r>
            </a:p>
          </p:txBody>
        </p:sp>
        <p:sp>
          <p:nvSpPr>
            <p:cNvPr id="71" name="Title 1"/>
            <p:cNvSpPr txBox="1"/>
            <p:nvPr/>
          </p:nvSpPr>
          <p:spPr>
            <a:xfrm>
              <a:off x="7619569" y="2506860"/>
              <a:ext cx="936944" cy="36279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25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en-US" altLang="zh-CN" sz="48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02</a:t>
              </a:r>
              <a:endParaRPr lang="en-US" sz="48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57908" y="3444609"/>
            <a:ext cx="3580174" cy="1558032"/>
            <a:chOff x="3657908" y="3444609"/>
            <a:chExt cx="3580174" cy="1558032"/>
          </a:xfrm>
        </p:grpSpPr>
        <p:sp>
          <p:nvSpPr>
            <p:cNvPr id="66" name="矩形 65"/>
            <p:cNvSpPr/>
            <p:nvPr/>
          </p:nvSpPr>
          <p:spPr>
            <a:xfrm>
              <a:off x="3657908" y="3444609"/>
              <a:ext cx="3580174" cy="1558032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72" name="Title 1"/>
            <p:cNvSpPr txBox="1"/>
            <p:nvPr/>
          </p:nvSpPr>
          <p:spPr>
            <a:xfrm>
              <a:off x="4955316" y="3958495"/>
              <a:ext cx="1874480" cy="506378"/>
            </a:xfrm>
            <a:prstGeom prst="rect">
              <a:avLst/>
            </a:prstGeom>
            <a:noFill/>
            <a:effectLst/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zh-CN" altLang="en-US" sz="2400" b="1" spc="300" dirty="0" smtClean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项目经验</a:t>
              </a:r>
              <a:endParaRPr lang="zh-CN" altLang="en-US" sz="2400" b="1" spc="3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73" name="TextBox 91"/>
            <p:cNvSpPr txBox="1">
              <a:spLocks noChangeArrowheads="1"/>
            </p:cNvSpPr>
            <p:nvPr/>
          </p:nvSpPr>
          <p:spPr bwMode="auto">
            <a:xfrm>
              <a:off x="5003444" y="4340459"/>
              <a:ext cx="1152116" cy="23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308" tIns="36154" rIns="72308" bIns="3615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kern="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思源宋体 CN" panose="02020400000000000000" pitchFamily="18" charset="-122"/>
                </a:rPr>
                <a:t>部分项目</a:t>
              </a:r>
              <a:endParaRPr lang="zh-CN" altLang="en-US" sz="10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74" name="Title 1"/>
            <p:cNvSpPr txBox="1"/>
            <p:nvPr/>
          </p:nvSpPr>
          <p:spPr>
            <a:xfrm>
              <a:off x="3988374" y="4061777"/>
              <a:ext cx="936944" cy="36279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25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en-US" altLang="zh-CN" sz="5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宋体 CN" panose="02020400000000000000" pitchFamily="18" charset="-122"/>
                </a:rPr>
                <a:t>03</a:t>
              </a:r>
              <a:endParaRPr lang="en-US" sz="54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48267" y="1857829"/>
            <a:ext cx="2904760" cy="3134598"/>
            <a:chOff x="1348267" y="1857829"/>
            <a:chExt cx="2904760" cy="3134598"/>
          </a:xfrm>
        </p:grpSpPr>
        <p:sp>
          <p:nvSpPr>
            <p:cNvPr id="2" name="矩形 1"/>
            <p:cNvSpPr/>
            <p:nvPr/>
          </p:nvSpPr>
          <p:spPr>
            <a:xfrm>
              <a:off x="1348267" y="1857829"/>
              <a:ext cx="2309641" cy="313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9" name="Title 1"/>
            <p:cNvSpPr txBox="1"/>
            <p:nvPr/>
          </p:nvSpPr>
          <p:spPr>
            <a:xfrm>
              <a:off x="1513774" y="3407847"/>
              <a:ext cx="2739253" cy="506378"/>
            </a:xfrm>
            <a:prstGeom prst="rect">
              <a:avLst/>
            </a:prstGeom>
            <a:noFill/>
            <a:effectLst/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defRPr/>
              </a:pPr>
              <a:r>
                <a:rPr lang="en-US" altLang="zh-CN" sz="2400" dirty="0">
                  <a:solidFill>
                    <a:srgbClr val="44546B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宋体 CN" panose="02020400000000000000" pitchFamily="18" charset="-122"/>
                </a:rPr>
                <a:t>CONTENTS</a:t>
              </a:r>
              <a:endParaRPr lang="en-US" sz="2400" dirty="0">
                <a:solidFill>
                  <a:srgbClr val="44546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1513775" y="2866914"/>
              <a:ext cx="1729102" cy="506378"/>
            </a:xfrm>
            <a:prstGeom prst="rect">
              <a:avLst/>
            </a:prstGeom>
            <a:noFill/>
            <a:effectLst/>
          </p:spPr>
          <p:txBody>
            <a:bodyPr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685800">
                <a:lnSpc>
                  <a:spcPct val="100000"/>
                </a:lnSpc>
                <a:defRPr/>
              </a:pPr>
              <a:r>
                <a:rPr lang="zh-CN" altLang="en-US" b="1" dirty="0">
                  <a:gradFill>
                    <a:gsLst>
                      <a:gs pos="0">
                        <a:srgbClr val="4473C5"/>
                      </a:gs>
                      <a:gs pos="100000">
                        <a:srgbClr val="3762AF"/>
                      </a:gs>
                    </a:gsLst>
                    <a:lin ang="54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宋体 CN" panose="02020400000000000000" pitchFamily="18" charset="-122"/>
                </a:rPr>
                <a:t>目录</a:t>
              </a:r>
              <a:endParaRPr lang="en-US" b="1" dirty="0">
                <a:gradFill>
                  <a:gsLst>
                    <a:gs pos="0">
                      <a:srgbClr val="4473C5"/>
                    </a:gs>
                    <a:gs pos="100000">
                      <a:srgbClr val="3762AF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2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7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7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7907" y="1857829"/>
            <a:ext cx="7175411" cy="313459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8267" y="1857829"/>
            <a:ext cx="2309641" cy="3134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TextBox 48"/>
          <p:cNvSpPr txBox="1"/>
          <p:nvPr/>
        </p:nvSpPr>
        <p:spPr>
          <a:xfrm>
            <a:off x="5593661" y="2492995"/>
            <a:ext cx="3242270" cy="80791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岗位经历</a:t>
            </a:r>
            <a:endParaRPr lang="en-GB" altLang="zh-CN" sz="4800" b="1" spc="600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595466" y="4283878"/>
            <a:ext cx="111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rPr>
              <a:t>个人简历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6773600" y="4283878"/>
            <a:ext cx="107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rPr>
              <a:t>岗位经历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7922281" y="4283878"/>
            <a:ext cx="144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宋体 CN" panose="02020400000000000000" pitchFamily="18" charset="-122"/>
              </a:rPr>
              <a:t>重要项目经历</a:t>
            </a:r>
          </a:p>
        </p:txBody>
      </p:sp>
      <p:sp>
        <p:nvSpPr>
          <p:cNvPr id="9" name="Freeform 16"/>
          <p:cNvSpPr/>
          <p:nvPr/>
        </p:nvSpPr>
        <p:spPr bwMode="auto">
          <a:xfrm>
            <a:off x="5459400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10" name="Freeform 16"/>
          <p:cNvSpPr/>
          <p:nvPr/>
        </p:nvSpPr>
        <p:spPr bwMode="auto">
          <a:xfrm>
            <a:off x="7786215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6637534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12" name="TextBox 48"/>
          <p:cNvSpPr txBox="1"/>
          <p:nvPr/>
        </p:nvSpPr>
        <p:spPr>
          <a:xfrm>
            <a:off x="1597091" y="2270752"/>
            <a:ext cx="1810691" cy="1546579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en-US" altLang="zh-CN" sz="9600" spc="600" dirty="0">
                <a:gradFill>
                  <a:gsLst>
                    <a:gs pos="0">
                      <a:srgbClr val="4473C5"/>
                    </a:gs>
                    <a:gs pos="100000">
                      <a:srgbClr val="3762AF"/>
                    </a:gs>
                  </a:gsLst>
                  <a:lin ang="5400000" scaled="1"/>
                </a:gra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01</a:t>
            </a:r>
            <a:endParaRPr lang="en-GB" altLang="zh-CN" sz="9600" spc="600" dirty="0">
              <a:gradFill>
                <a:gsLst>
                  <a:gs pos="0">
                    <a:srgbClr val="4473C5"/>
                  </a:gs>
                  <a:gs pos="100000">
                    <a:srgbClr val="3762AF"/>
                  </a:gs>
                </a:gsLst>
                <a:lin ang="5400000" scaled="1"/>
              </a:gra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14" name="矩形 29"/>
          <p:cNvSpPr>
            <a:spLocks noChangeArrowheads="1"/>
          </p:cNvSpPr>
          <p:nvPr/>
        </p:nvSpPr>
        <p:spPr bwMode="auto">
          <a:xfrm>
            <a:off x="1276578" y="3741303"/>
            <a:ext cx="2451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PART</a:t>
            </a: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917292" y="3383396"/>
            <a:ext cx="4595008" cy="3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思源宋体 CN" panose="02020400000000000000" pitchFamily="18" charset="-122"/>
              </a:rPr>
              <a:t>爱</a:t>
            </a:r>
            <a:r>
              <a:rPr lang="zh-CN" altLang="en-US" sz="9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思源宋体 CN" panose="02020400000000000000" pitchFamily="18" charset="-122"/>
              </a:rPr>
              <a:t>好计算机，摄影</a:t>
            </a:r>
            <a:endParaRPr lang="zh-CN" altLang="en-US" sz="9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思源宋体 CN" panose="02020400000000000000" pitchFamily="18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807417" y="3314376"/>
            <a:ext cx="81475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7135244" y="3949340"/>
            <a:ext cx="159104" cy="159104"/>
          </a:xfrm>
          <a:custGeom>
            <a:avLst/>
            <a:gdLst>
              <a:gd name="connsiteX0" fmla="*/ 92158 w 353350"/>
              <a:gd name="connsiteY0" fmla="*/ 140861 h 353350"/>
              <a:gd name="connsiteX1" fmla="*/ 176675 w 353350"/>
              <a:gd name="connsiteY1" fmla="*/ 241543 h 353350"/>
              <a:gd name="connsiteX2" fmla="*/ 261192 w 353350"/>
              <a:gd name="connsiteY2" fmla="*/ 140861 h 353350"/>
              <a:gd name="connsiteX3" fmla="*/ 176675 w 353350"/>
              <a:gd name="connsiteY3" fmla="*/ 0 h 353350"/>
              <a:gd name="connsiteX4" fmla="*/ 353350 w 353350"/>
              <a:gd name="connsiteY4" fmla="*/ 176675 h 353350"/>
              <a:gd name="connsiteX5" fmla="*/ 176675 w 353350"/>
              <a:gd name="connsiteY5" fmla="*/ 353350 h 353350"/>
              <a:gd name="connsiteX6" fmla="*/ 0 w 353350"/>
              <a:gd name="connsiteY6" fmla="*/ 176675 h 353350"/>
              <a:gd name="connsiteX7" fmla="*/ 176675 w 353350"/>
              <a:gd name="connsiteY7" fmla="*/ 0 h 3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50" h="353350">
                <a:moveTo>
                  <a:pt x="92158" y="140861"/>
                </a:moveTo>
                <a:lnTo>
                  <a:pt x="176675" y="241543"/>
                </a:lnTo>
                <a:lnTo>
                  <a:pt x="261192" y="140861"/>
                </a:lnTo>
                <a:close/>
                <a:moveTo>
                  <a:pt x="176675" y="0"/>
                </a:moveTo>
                <a:cubicBezTo>
                  <a:pt x="274250" y="0"/>
                  <a:pt x="353350" y="79100"/>
                  <a:pt x="353350" y="176675"/>
                </a:cubicBezTo>
                <a:cubicBezTo>
                  <a:pt x="353350" y="274250"/>
                  <a:pt x="274250" y="353350"/>
                  <a:pt x="176675" y="353350"/>
                </a:cubicBezTo>
                <a:cubicBezTo>
                  <a:pt x="79100" y="353350"/>
                  <a:pt x="0" y="274250"/>
                  <a:pt x="0" y="176675"/>
                </a:cubicBezTo>
                <a:cubicBezTo>
                  <a:pt x="0" y="79100"/>
                  <a:pt x="79100" y="0"/>
                  <a:pt x="176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CN Light" panose="020B0300000000000000" pitchFamily="34" charset="-122"/>
              <a:ea typeface="思源黑体 CN Light" panose="020B0300000000000000" pitchFamily="34" charset="-122"/>
              <a:sym typeface="思源宋体 CN" panose="02020400000000000000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95" y="2174977"/>
            <a:ext cx="1152117" cy="11259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75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75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75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175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675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175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" grpId="0" animBg="1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4" grpId="0"/>
          <p:bldP spid="15" grpId="0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75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75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75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175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675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175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" grpId="0" animBg="1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4" grpId="0"/>
          <p:bldP spid="15" grpId="0"/>
          <p:bldP spid="2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个人简历</a:t>
            </a:r>
          </a:p>
        </p:txBody>
      </p:sp>
      <p:sp>
        <p:nvSpPr>
          <p:cNvPr id="19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15409" y="3084677"/>
            <a:ext cx="6808304" cy="2102857"/>
          </a:xfrm>
          <a:prstGeom prst="rect">
            <a:avLst/>
          </a:prstGeom>
          <a:solidFill>
            <a:srgbClr val="7996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349516" y="3335678"/>
            <a:ext cx="4049788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专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业</a:t>
            </a: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计算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机信息管理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籍贯</a:t>
            </a: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温州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出生年月：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1987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年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9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月</a:t>
            </a:r>
          </a:p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政治面貌：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中共党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员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学历：本科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自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我评价</a:t>
            </a: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：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有自驱力，爱好计算机，纯兴趣，十几年经验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个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人主页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: iog.com.cn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333885" y="2747559"/>
            <a:ext cx="21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赖连庄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新能源行业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5969610" y="282306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           现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任职位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：经理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87" y="2901317"/>
            <a:ext cx="1480931" cy="2221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工作经验</a:t>
            </a:r>
          </a:p>
        </p:txBody>
      </p:sp>
      <p:sp>
        <p:nvSpPr>
          <p:cNvPr id="46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196332" y="2548526"/>
            <a:ext cx="0" cy="32144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092549" y="2412475"/>
            <a:ext cx="207566" cy="207566"/>
            <a:chOff x="1697771" y="3366305"/>
            <a:chExt cx="304186" cy="304186"/>
          </a:xfrm>
        </p:grpSpPr>
        <p:sp>
          <p:nvSpPr>
            <p:cNvPr id="51" name="椭圆 50"/>
            <p:cNvSpPr/>
            <p:nvPr/>
          </p:nvSpPr>
          <p:spPr>
            <a:xfrm>
              <a:off x="1697771" y="3366305"/>
              <a:ext cx="304186" cy="304186"/>
            </a:xfrm>
            <a:prstGeom prst="ellipse">
              <a:avLst/>
            </a:prstGeom>
            <a:solidFill>
              <a:srgbClr val="4473C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749008" y="3417542"/>
              <a:ext cx="201712" cy="201712"/>
            </a:xfrm>
            <a:prstGeom prst="ellipse">
              <a:avLst/>
            </a:prstGeom>
            <a:solidFill>
              <a:srgbClr val="4473C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02350" y="3470885"/>
              <a:ext cx="95030" cy="95028"/>
            </a:xfrm>
            <a:prstGeom prst="ellipse">
              <a:avLst/>
            </a:prstGeom>
            <a:solidFill>
              <a:srgbClr val="447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51200" y="2417721"/>
            <a:ext cx="3534678" cy="3186650"/>
            <a:chOff x="4651200" y="2417721"/>
            <a:chExt cx="3534678" cy="3186650"/>
          </a:xfrm>
        </p:grpSpPr>
        <p:sp>
          <p:nvSpPr>
            <p:cNvPr id="28" name="TextBox 22"/>
            <p:cNvSpPr txBox="1"/>
            <p:nvPr/>
          </p:nvSpPr>
          <p:spPr>
            <a:xfrm>
              <a:off x="4735981" y="2417721"/>
              <a:ext cx="1928459" cy="261610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 smtClean="0">
                  <a:solidFill>
                    <a:schemeClr val="bg1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浙江宝尔特智能科技</a:t>
              </a:r>
              <a:endParaRPr lang="zh-CN" altLang="en-US" sz="1100" b="1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651200" y="2711271"/>
              <a:ext cx="353467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职位：市场部经理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2024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年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2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月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—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2024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年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11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月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工作内容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：</a:t>
              </a:r>
              <a:endPara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充电桩行业市场调研，竞品分析，制定价格体系，产品品质，竞争力分析，定义产品，根据市场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/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竞品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/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趋势分析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/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打造爆品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/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差异化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/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确定销售和运营策略，营销方案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!</a:t>
              </a:r>
            </a:p>
            <a:p>
              <a:pPr>
                <a:lnSpc>
                  <a:spcPct val="130000"/>
                </a:lnSpc>
              </a:pP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利用自己的互联网技术，搭建规划运营官网，品牌独立站，抖音等电商平台，自媒体平台（光伏，储能，微电网，源网荷储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-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新能源知识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-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短剧类自导自演），亚马逊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tiktok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国际站，独立站，线上引流销售，广告投流，公司女主播直播带货，打造公司线上品牌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IP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，提升公司产能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!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92549" y="4183430"/>
            <a:ext cx="207566" cy="207566"/>
            <a:chOff x="1697771" y="3366305"/>
            <a:chExt cx="304186" cy="304186"/>
          </a:xfrm>
        </p:grpSpPr>
        <p:sp>
          <p:nvSpPr>
            <p:cNvPr id="58" name="椭圆 57"/>
            <p:cNvSpPr/>
            <p:nvPr/>
          </p:nvSpPr>
          <p:spPr>
            <a:xfrm>
              <a:off x="1697771" y="3366305"/>
              <a:ext cx="304186" cy="304186"/>
            </a:xfrm>
            <a:prstGeom prst="ellipse">
              <a:avLst/>
            </a:prstGeom>
            <a:solidFill>
              <a:srgbClr val="4473C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49008" y="3417542"/>
              <a:ext cx="201712" cy="201712"/>
            </a:xfrm>
            <a:prstGeom prst="ellipse">
              <a:avLst/>
            </a:prstGeom>
            <a:solidFill>
              <a:srgbClr val="4473C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802350" y="3470885"/>
              <a:ext cx="95030" cy="95028"/>
            </a:xfrm>
            <a:prstGeom prst="ellipse">
              <a:avLst/>
            </a:prstGeom>
            <a:solidFill>
              <a:srgbClr val="447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67" y="2549365"/>
            <a:ext cx="2141880" cy="160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工作经验</a:t>
            </a:r>
          </a:p>
        </p:txBody>
      </p:sp>
      <p:sp>
        <p:nvSpPr>
          <p:cNvPr id="46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196332" y="2548526"/>
            <a:ext cx="0" cy="32144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092549" y="2412475"/>
            <a:ext cx="207566" cy="207566"/>
            <a:chOff x="1697771" y="3366305"/>
            <a:chExt cx="304186" cy="304186"/>
          </a:xfrm>
        </p:grpSpPr>
        <p:sp>
          <p:nvSpPr>
            <p:cNvPr id="51" name="椭圆 50"/>
            <p:cNvSpPr/>
            <p:nvPr/>
          </p:nvSpPr>
          <p:spPr>
            <a:xfrm>
              <a:off x="1697771" y="3366305"/>
              <a:ext cx="304186" cy="304186"/>
            </a:xfrm>
            <a:prstGeom prst="ellipse">
              <a:avLst/>
            </a:prstGeom>
            <a:solidFill>
              <a:srgbClr val="4473C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749008" y="3417542"/>
              <a:ext cx="201712" cy="201712"/>
            </a:xfrm>
            <a:prstGeom prst="ellipse">
              <a:avLst/>
            </a:prstGeom>
            <a:solidFill>
              <a:srgbClr val="4473C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02350" y="3470885"/>
              <a:ext cx="95030" cy="95028"/>
            </a:xfrm>
            <a:prstGeom prst="ellipse">
              <a:avLst/>
            </a:prstGeom>
            <a:solidFill>
              <a:srgbClr val="447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51200" y="2417721"/>
            <a:ext cx="2981427" cy="3186650"/>
            <a:chOff x="4651200" y="2417721"/>
            <a:chExt cx="2981427" cy="3186650"/>
          </a:xfrm>
        </p:grpSpPr>
        <p:sp>
          <p:nvSpPr>
            <p:cNvPr id="28" name="TextBox 22"/>
            <p:cNvSpPr txBox="1"/>
            <p:nvPr/>
          </p:nvSpPr>
          <p:spPr>
            <a:xfrm>
              <a:off x="4735981" y="2417721"/>
              <a:ext cx="1928459" cy="261610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 smtClean="0">
                  <a:solidFill>
                    <a:schemeClr val="bg1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工泰电器</a:t>
              </a:r>
              <a:endParaRPr lang="zh-CN" altLang="en-US" sz="1100" b="1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651200" y="2711271"/>
              <a:ext cx="298142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职位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：充电平台负责人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2022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年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7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月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—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2023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年</a:t>
              </a:r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10-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月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工作内容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：</a:t>
              </a:r>
              <a:endPara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组</a:t>
              </a:r>
              <a:r>
                <a:rPr lang="zh-CN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建团队</a:t>
              </a:r>
              <a:endPara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根据充电桩物联网项目组建团队人员，管理团队，组织沟通，运营部，生产部，销售部，售后，技术部会议，安排工作，协调事宜，跟踪项目，汇报进度，管理项目控制风险节点！把控项目时间，成本，质量几个纬度，按时交付项目，协调 </a:t>
              </a: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ui ,</a:t>
              </a: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前端，后端，测试，硬件嵌入式开发遇到的问题，汇报总结开会，充电平台负责人，充电桩市场调研分析，拥有桩厂资源！ 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92549" y="4183430"/>
            <a:ext cx="207566" cy="207566"/>
            <a:chOff x="1697771" y="3366305"/>
            <a:chExt cx="304186" cy="304186"/>
          </a:xfrm>
        </p:grpSpPr>
        <p:sp>
          <p:nvSpPr>
            <p:cNvPr id="58" name="椭圆 57"/>
            <p:cNvSpPr/>
            <p:nvPr/>
          </p:nvSpPr>
          <p:spPr>
            <a:xfrm>
              <a:off x="1697771" y="3366305"/>
              <a:ext cx="304186" cy="304186"/>
            </a:xfrm>
            <a:prstGeom prst="ellipse">
              <a:avLst/>
            </a:prstGeom>
            <a:solidFill>
              <a:srgbClr val="4473C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49008" y="3417542"/>
              <a:ext cx="201712" cy="201712"/>
            </a:xfrm>
            <a:prstGeom prst="ellipse">
              <a:avLst/>
            </a:prstGeom>
            <a:solidFill>
              <a:srgbClr val="4473C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802350" y="3470885"/>
              <a:ext cx="95030" cy="95028"/>
            </a:xfrm>
            <a:prstGeom prst="ellipse">
              <a:avLst/>
            </a:prstGeom>
            <a:solidFill>
              <a:srgbClr val="447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1026" name="图片 31" descr="模具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34" y="1907125"/>
            <a:ext cx="2622550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706642" y="1857829"/>
            <a:ext cx="7175411" cy="3134598"/>
          </a:xfrm>
          <a:prstGeom prst="rect">
            <a:avLst/>
          </a:prstGeom>
          <a:gradFill>
            <a:gsLst>
              <a:gs pos="0">
                <a:srgbClr val="4473C5"/>
              </a:gs>
              <a:gs pos="100000">
                <a:srgbClr val="3762AF"/>
              </a:gs>
            </a:gsLst>
            <a:lin ang="5400000" scaled="1"/>
          </a:gra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48267" y="1857829"/>
            <a:ext cx="2309641" cy="3134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5" name="TextBox 48"/>
          <p:cNvSpPr txBox="1"/>
          <p:nvPr/>
        </p:nvSpPr>
        <p:spPr>
          <a:xfrm>
            <a:off x="5593661" y="2492995"/>
            <a:ext cx="3242270" cy="80791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工</a:t>
            </a:r>
            <a:r>
              <a:rPr lang="zh-CN" altLang="en-US" sz="4800" b="1" spc="6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rPr>
              <a:t>作技能</a:t>
            </a:r>
            <a:endParaRPr lang="zh-CN" altLang="en-US" sz="4800" b="1" spc="600" dirty="0">
              <a:solidFill>
                <a:schemeClr val="bg1"/>
              </a:solidFill>
              <a:latin typeface="思源宋体 CN" panose="02020400000000000000" pitchFamily="18" charset="-122"/>
              <a:ea typeface="Adobe 黑体 Std R" panose="020B0400000000000000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595466" y="4283878"/>
            <a:ext cx="11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奖项荣誉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6773600" y="4283878"/>
            <a:ext cx="107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工作成效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7922281" y="4283878"/>
            <a:ext cx="144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rPr>
              <a:t>思想成长情况</a:t>
            </a:r>
          </a:p>
        </p:txBody>
      </p:sp>
      <p:sp>
        <p:nvSpPr>
          <p:cNvPr id="33" name="Freeform 16"/>
          <p:cNvSpPr/>
          <p:nvPr/>
        </p:nvSpPr>
        <p:spPr bwMode="auto">
          <a:xfrm>
            <a:off x="5459400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4" name="Freeform 16"/>
          <p:cNvSpPr/>
          <p:nvPr/>
        </p:nvSpPr>
        <p:spPr bwMode="auto">
          <a:xfrm>
            <a:off x="7786215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5" name="Freeform 16"/>
          <p:cNvSpPr/>
          <p:nvPr/>
        </p:nvSpPr>
        <p:spPr bwMode="auto">
          <a:xfrm>
            <a:off x="6637534" y="4364900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6" name="TextBox 48"/>
          <p:cNvSpPr txBox="1"/>
          <p:nvPr/>
        </p:nvSpPr>
        <p:spPr>
          <a:xfrm>
            <a:off x="1597091" y="2270752"/>
            <a:ext cx="1810691" cy="1546579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en-US" altLang="zh-CN" sz="9600" spc="600" dirty="0">
                <a:gradFill>
                  <a:gsLst>
                    <a:gs pos="0">
                      <a:srgbClr val="4473C5"/>
                    </a:gs>
                    <a:gs pos="100000">
                      <a:srgbClr val="3762AF"/>
                    </a:gs>
                  </a:gsLst>
                  <a:lin ang="5400000" scaled="1"/>
                </a:gra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02</a:t>
            </a:r>
            <a:endParaRPr lang="en-GB" altLang="zh-CN" sz="9600" spc="600" dirty="0">
              <a:gradFill>
                <a:gsLst>
                  <a:gs pos="0">
                    <a:srgbClr val="4473C5"/>
                  </a:gs>
                  <a:gs pos="100000">
                    <a:srgbClr val="3762AF"/>
                  </a:gs>
                </a:gsLst>
                <a:lin ang="5400000" scaled="1"/>
              </a:gra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37" name="矩形 29"/>
          <p:cNvSpPr>
            <a:spLocks noChangeArrowheads="1"/>
          </p:cNvSpPr>
          <p:nvPr/>
        </p:nvSpPr>
        <p:spPr bwMode="auto">
          <a:xfrm>
            <a:off x="1276578" y="3741303"/>
            <a:ext cx="2451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PART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917292" y="3383396"/>
            <a:ext cx="4595008" cy="2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PS.AI,</a:t>
            </a:r>
            <a:r>
              <a:rPr lang="zh-CN" altLang="en-US" sz="8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+mn-ea"/>
                <a:sym typeface="思源宋体 CN" panose="02020400000000000000" pitchFamily="18" charset="-122"/>
              </a:rPr>
              <a:t>摄影，编程代码能力</a:t>
            </a:r>
            <a:endParaRPr lang="zh-CN" altLang="en-US" sz="800" dirty="0">
              <a:solidFill>
                <a:schemeClr val="bg1"/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+mn-ea"/>
              <a:sym typeface="思源宋体 CN" panose="02020400000000000000" pitchFamily="18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807417" y="3314376"/>
            <a:ext cx="81475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/>
        </p:nvSpPr>
        <p:spPr>
          <a:xfrm>
            <a:off x="7135244" y="3949340"/>
            <a:ext cx="159104" cy="159104"/>
          </a:xfrm>
          <a:custGeom>
            <a:avLst/>
            <a:gdLst>
              <a:gd name="connsiteX0" fmla="*/ 92158 w 353350"/>
              <a:gd name="connsiteY0" fmla="*/ 140861 h 353350"/>
              <a:gd name="connsiteX1" fmla="*/ 176675 w 353350"/>
              <a:gd name="connsiteY1" fmla="*/ 241543 h 353350"/>
              <a:gd name="connsiteX2" fmla="*/ 261192 w 353350"/>
              <a:gd name="connsiteY2" fmla="*/ 140861 h 353350"/>
              <a:gd name="connsiteX3" fmla="*/ 176675 w 353350"/>
              <a:gd name="connsiteY3" fmla="*/ 0 h 353350"/>
              <a:gd name="connsiteX4" fmla="*/ 353350 w 353350"/>
              <a:gd name="connsiteY4" fmla="*/ 176675 h 353350"/>
              <a:gd name="connsiteX5" fmla="*/ 176675 w 353350"/>
              <a:gd name="connsiteY5" fmla="*/ 353350 h 353350"/>
              <a:gd name="connsiteX6" fmla="*/ 0 w 353350"/>
              <a:gd name="connsiteY6" fmla="*/ 176675 h 353350"/>
              <a:gd name="connsiteX7" fmla="*/ 176675 w 353350"/>
              <a:gd name="connsiteY7" fmla="*/ 0 h 3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50" h="353350">
                <a:moveTo>
                  <a:pt x="92158" y="140861"/>
                </a:moveTo>
                <a:lnTo>
                  <a:pt x="176675" y="241543"/>
                </a:lnTo>
                <a:lnTo>
                  <a:pt x="261192" y="140861"/>
                </a:lnTo>
                <a:close/>
                <a:moveTo>
                  <a:pt x="176675" y="0"/>
                </a:moveTo>
                <a:cubicBezTo>
                  <a:pt x="274250" y="0"/>
                  <a:pt x="353350" y="79100"/>
                  <a:pt x="353350" y="176675"/>
                </a:cubicBezTo>
                <a:cubicBezTo>
                  <a:pt x="353350" y="274250"/>
                  <a:pt x="274250" y="353350"/>
                  <a:pt x="176675" y="353350"/>
                </a:cubicBezTo>
                <a:cubicBezTo>
                  <a:pt x="79100" y="353350"/>
                  <a:pt x="0" y="274250"/>
                  <a:pt x="0" y="176675"/>
                </a:cubicBezTo>
                <a:cubicBezTo>
                  <a:pt x="0" y="79100"/>
                  <a:pt x="79100" y="0"/>
                  <a:pt x="176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95" y="2174977"/>
            <a:ext cx="1152117" cy="11259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2" grpId="0" animBg="1"/>
          <p:bldP spid="25" grpId="0"/>
          <p:bldP spid="26" grpId="0"/>
          <p:bldP spid="27" grpId="0"/>
          <p:bldP spid="32" grpId="0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2" grpId="0" animBg="1"/>
          <p:bldP spid="25" grpId="0"/>
          <p:bldP spid="26" grpId="0"/>
          <p:bldP spid="27" grpId="0"/>
          <p:bldP spid="32" grpId="0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4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6"/>
          <p:cNvSpPr txBox="1"/>
          <p:nvPr/>
        </p:nvSpPr>
        <p:spPr>
          <a:xfrm>
            <a:off x="3917397" y="4349728"/>
            <a:ext cx="195803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sp>
        <p:nvSpPr>
          <p:cNvPr id="21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工</a:t>
            </a:r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作技术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22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pic>
        <p:nvPicPr>
          <p:cNvPr id="2050" name="Picture 2" descr="C:\Users\Administrator\Desktop\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98" y="4242956"/>
            <a:ext cx="749738" cy="7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12" y="2586742"/>
            <a:ext cx="648994" cy="64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33-代码生成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5" y="2565938"/>
            <a:ext cx="634166" cy="6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Ax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57" y="2733065"/>
            <a:ext cx="1876515" cy="1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文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12" y="4218979"/>
            <a:ext cx="723386" cy="7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XM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83" y="4210601"/>
            <a:ext cx="814448" cy="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P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07" y="2588756"/>
            <a:ext cx="735344" cy="7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5"/>
          <p:cNvSpPr txBox="1"/>
          <p:nvPr/>
        </p:nvSpPr>
        <p:spPr>
          <a:xfrm>
            <a:off x="3887094" y="1358611"/>
            <a:ext cx="1859918" cy="3462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dirty="0" smtClean="0">
                <a:solidFill>
                  <a:srgbClr val="222B34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项目管理</a:t>
            </a:r>
            <a:endParaRPr lang="zh-CN" altLang="en-US" dirty="0">
              <a:solidFill>
                <a:srgbClr val="222B34"/>
              </a:solidFill>
              <a:latin typeface="思源宋体 CN" panose="02020400000000000000" pitchFamily="18" charset="-122"/>
              <a:ea typeface="Adobe 黑体 Std R" panose="020B0400000000000000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sp>
        <p:nvSpPr>
          <p:cNvPr id="19" name="TextBox 55"/>
          <p:cNvSpPr txBox="1"/>
          <p:nvPr/>
        </p:nvSpPr>
        <p:spPr>
          <a:xfrm>
            <a:off x="3917397" y="1622442"/>
            <a:ext cx="2583304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cs typeface="Aparajita" panose="020B0604020202020204" pitchFamily="34" charset="0"/>
                <a:sym typeface="思源宋体 CN" panose="02020400000000000000" pitchFamily="18" charset="-122"/>
              </a:rPr>
              <a:t>JOB COMPETITION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微软雅黑" panose="020B0503020204020204" pitchFamily="34" charset="-122"/>
              <a:cs typeface="Aparajita" panose="020B0604020202020204" pitchFamily="34" charset="0"/>
              <a:sym typeface="思源宋体 CN" panose="02020400000000000000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28423" y="2106065"/>
            <a:ext cx="6733344" cy="1051429"/>
            <a:chOff x="4015409" y="2157435"/>
            <a:chExt cx="6733344" cy="1051429"/>
          </a:xfrm>
        </p:grpSpPr>
        <p:sp>
          <p:nvSpPr>
            <p:cNvPr id="22" name="矩形 21"/>
            <p:cNvSpPr/>
            <p:nvPr/>
          </p:nvSpPr>
          <p:spPr>
            <a:xfrm>
              <a:off x="4015409" y="2157435"/>
              <a:ext cx="6289571" cy="1051429"/>
            </a:xfrm>
            <a:prstGeom prst="rect">
              <a:avLst/>
            </a:prstGeom>
            <a:solidFill>
              <a:srgbClr val="7996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5635986" y="2380531"/>
              <a:ext cx="5112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项目立项书，规格书，市场调研报告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项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目风险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评估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项目启动。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333879" y="2472121"/>
              <a:ext cx="957309" cy="455865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思源宋体 CN" panose="02020400000000000000" pitchFamily="18" charset="-122"/>
                  <a:ea typeface="Adobe 黑体 Std R" panose="020B0400000000000000" pitchFamily="34" charset="-122"/>
                  <a:sym typeface="思源宋体 CN" panose="02020400000000000000" pitchFamily="18" charset="-122"/>
                </a:rPr>
                <a:t>项目立项</a:t>
              </a:r>
              <a:endPara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28423" y="3274134"/>
            <a:ext cx="6733344" cy="1051429"/>
            <a:chOff x="4015409" y="2157435"/>
            <a:chExt cx="6733344" cy="1051429"/>
          </a:xfrm>
        </p:grpSpPr>
        <p:sp>
          <p:nvSpPr>
            <p:cNvPr id="25" name="矩形 24"/>
            <p:cNvSpPr/>
            <p:nvPr/>
          </p:nvSpPr>
          <p:spPr>
            <a:xfrm>
              <a:off x="4015409" y="2157435"/>
              <a:ext cx="6289571" cy="1051429"/>
            </a:xfrm>
            <a:prstGeom prst="rect">
              <a:avLst/>
            </a:prstGeom>
            <a:solidFill>
              <a:srgbClr val="7996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5635986" y="2380531"/>
              <a:ext cx="5112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生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产端手册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AITF16949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软件端手册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UAT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测试报告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33879" y="2472121"/>
              <a:ext cx="957309" cy="455865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思源宋体 CN" panose="02020400000000000000" pitchFamily="18" charset="-122"/>
                  <a:ea typeface="Adobe 黑体 Std R" panose="020B0400000000000000" pitchFamily="34" charset="-122"/>
                  <a:sym typeface="思源宋体 CN" panose="02020400000000000000" pitchFamily="18" charset="-122"/>
                </a:rPr>
                <a:t>项目手册</a:t>
              </a:r>
              <a:endPara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28423" y="4442203"/>
            <a:ext cx="6733344" cy="1051429"/>
            <a:chOff x="4015409" y="2157435"/>
            <a:chExt cx="6733344" cy="1051429"/>
          </a:xfrm>
        </p:grpSpPr>
        <p:sp>
          <p:nvSpPr>
            <p:cNvPr id="29" name="矩形 28"/>
            <p:cNvSpPr/>
            <p:nvPr/>
          </p:nvSpPr>
          <p:spPr>
            <a:xfrm>
              <a:off x="4015409" y="2157435"/>
              <a:ext cx="6289571" cy="1051429"/>
            </a:xfrm>
            <a:prstGeom prst="rect">
              <a:avLst/>
            </a:prstGeom>
            <a:solidFill>
              <a:srgbClr val="7996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0" name="TextBox 16"/>
            <p:cNvSpPr txBox="1"/>
            <p:nvPr/>
          </p:nvSpPr>
          <p:spPr>
            <a:xfrm>
              <a:off x="5635986" y="2380531"/>
              <a:ext cx="5112767" cy="44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  <a:p>
              <a:pPr marL="171450" indent="-171450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软件硬件所有细节文档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333879" y="2472121"/>
              <a:ext cx="957309" cy="455865"/>
            </a:xfrm>
            <a:prstGeom prst="rect">
              <a:avLst/>
            </a:prstGeom>
            <a:gradFill>
              <a:gsLst>
                <a:gs pos="0">
                  <a:srgbClr val="4473C5"/>
                </a:gs>
                <a:gs pos="100000">
                  <a:srgbClr val="3762AF"/>
                </a:gs>
              </a:gsLst>
              <a:lin ang="5400000" scaled="1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思源宋体 CN" panose="02020400000000000000" pitchFamily="18" charset="-122"/>
                  <a:ea typeface="Adobe 黑体 Std R" panose="020B0400000000000000" pitchFamily="34" charset="-122"/>
                  <a:sym typeface="思源宋体 CN" panose="02020400000000000000" pitchFamily="18" charset="-122"/>
                </a:rPr>
                <a:t>项目文件</a:t>
              </a:r>
              <a:endPara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Adobe 黑体 Std R" panose="020B0400000000000000" pitchFamily="34" charset="-122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1694</Words>
  <Application>Microsoft Office PowerPoint</Application>
  <PresentationFormat>自定义</PresentationFormat>
  <Paragraphs>128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xb21cn</cp:lastModifiedBy>
  <cp:revision>102</cp:revision>
  <dcterms:created xsi:type="dcterms:W3CDTF">2019-09-11T02:06:00Z</dcterms:created>
  <dcterms:modified xsi:type="dcterms:W3CDTF">2025-02-14T04:21:39Z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14F1B6A70AE341B296F90C8BA7761C0E</vt:lpwstr>
  </property>
  <property fmtid="{D5CDD505-2E9C-101B-9397-08002B2CF9AE}" pid="3" name="KSOProductBuildVer">
    <vt:lpwstr>2052-11.1.0.10495</vt:lpwstr>
  </property>
</Properties>
</file>